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65" r:id="rId5"/>
    <p:sldId id="266" r:id="rId6"/>
    <p:sldId id="267" r:id="rId7"/>
    <p:sldId id="257" r:id="rId8"/>
    <p:sldId id="261" r:id="rId9"/>
    <p:sldId id="262" r:id="rId10"/>
    <p:sldId id="263" r:id="rId11"/>
    <p:sldId id="264" r:id="rId12"/>
    <p:sldId id="258"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066BDCD-9D7C-42AB-90F2-BD50F39114FB}" type="datetimeFigureOut">
              <a:rPr lang="en-US" smtClean="0"/>
              <a:t>3/20/2014</a:t>
            </a:fld>
            <a:endParaRPr lang="en-US"/>
          </a:p>
        </p:txBody>
      </p:sp>
      <p:sp>
        <p:nvSpPr>
          <p:cNvPr id="17" name="Slide Number Placeholder 16"/>
          <p:cNvSpPr>
            <a:spLocks noGrp="1"/>
          </p:cNvSpPr>
          <p:nvPr>
            <p:ph type="sldNum" sz="quarter" idx="11"/>
          </p:nvPr>
        </p:nvSpPr>
        <p:spPr/>
        <p:txBody>
          <a:bodyPr/>
          <a:lstStyle/>
          <a:p>
            <a:fld id="{89C1BAF3-68F1-4D75-8BC6-95250257FAD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6BDCD-9D7C-42AB-90F2-BD50F39114FB}"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BAF3-68F1-4D75-8BC6-95250257FA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6BDCD-9D7C-42AB-90F2-BD50F39114FB}"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BAF3-68F1-4D75-8BC6-95250257FAD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066BDCD-9D7C-42AB-90F2-BD50F39114FB}" type="datetimeFigureOut">
              <a:rPr lang="en-US" smtClean="0"/>
              <a:t>3/20/2014</a:t>
            </a:fld>
            <a:endParaRPr lang="en-US"/>
          </a:p>
        </p:txBody>
      </p:sp>
      <p:sp>
        <p:nvSpPr>
          <p:cNvPr id="12" name="Slide Number Placeholder 11"/>
          <p:cNvSpPr>
            <a:spLocks noGrp="1"/>
          </p:cNvSpPr>
          <p:nvPr>
            <p:ph type="sldNum" sz="quarter" idx="15"/>
          </p:nvPr>
        </p:nvSpPr>
        <p:spPr/>
        <p:txBody>
          <a:bodyPr/>
          <a:lstStyle/>
          <a:p>
            <a:fld id="{89C1BAF3-68F1-4D75-8BC6-95250257FAD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066BDCD-9D7C-42AB-90F2-BD50F39114FB}" type="datetimeFigureOut">
              <a:rPr lang="en-US" smtClean="0"/>
              <a:t>3/20/2014</a:t>
            </a:fld>
            <a:endParaRPr lang="en-US"/>
          </a:p>
        </p:txBody>
      </p:sp>
      <p:sp>
        <p:nvSpPr>
          <p:cNvPr id="14" name="Slide Number Placeholder 13"/>
          <p:cNvSpPr>
            <a:spLocks noGrp="1"/>
          </p:cNvSpPr>
          <p:nvPr>
            <p:ph type="sldNum" sz="quarter" idx="11"/>
          </p:nvPr>
        </p:nvSpPr>
        <p:spPr/>
        <p:txBody>
          <a:bodyPr/>
          <a:lstStyle/>
          <a:p>
            <a:fld id="{89C1BAF3-68F1-4D75-8BC6-95250257FAD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066BDCD-9D7C-42AB-90F2-BD50F39114FB}" type="datetimeFigureOut">
              <a:rPr lang="en-US" smtClean="0"/>
              <a:t>3/20/2014</a:t>
            </a:fld>
            <a:endParaRPr lang="en-US"/>
          </a:p>
        </p:txBody>
      </p:sp>
      <p:sp>
        <p:nvSpPr>
          <p:cNvPr id="12" name="Slide Number Placeholder 11"/>
          <p:cNvSpPr>
            <a:spLocks noGrp="1"/>
          </p:cNvSpPr>
          <p:nvPr>
            <p:ph type="sldNum" sz="quarter" idx="16"/>
          </p:nvPr>
        </p:nvSpPr>
        <p:spPr/>
        <p:txBody>
          <a:bodyPr/>
          <a:lstStyle/>
          <a:p>
            <a:fld id="{89C1BAF3-68F1-4D75-8BC6-95250257FAD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066BDCD-9D7C-42AB-90F2-BD50F39114FB}" type="datetimeFigureOut">
              <a:rPr lang="en-US" smtClean="0"/>
              <a:t>3/20/2014</a:t>
            </a:fld>
            <a:endParaRPr lang="en-US"/>
          </a:p>
        </p:txBody>
      </p:sp>
      <p:sp>
        <p:nvSpPr>
          <p:cNvPr id="12" name="Slide Number Placeholder 11"/>
          <p:cNvSpPr>
            <a:spLocks noGrp="1"/>
          </p:cNvSpPr>
          <p:nvPr>
            <p:ph type="sldNum" sz="quarter" idx="17"/>
          </p:nvPr>
        </p:nvSpPr>
        <p:spPr/>
        <p:txBody>
          <a:bodyPr/>
          <a:lstStyle/>
          <a:p>
            <a:fld id="{89C1BAF3-68F1-4D75-8BC6-95250257FAD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066BDCD-9D7C-42AB-90F2-BD50F39114FB}" type="datetimeFigureOut">
              <a:rPr lang="en-US" smtClean="0"/>
              <a:t>3/20/2014</a:t>
            </a:fld>
            <a:endParaRPr lang="en-US"/>
          </a:p>
        </p:txBody>
      </p:sp>
      <p:sp>
        <p:nvSpPr>
          <p:cNvPr id="16" name="Slide Number Placeholder 15"/>
          <p:cNvSpPr>
            <a:spLocks noGrp="1"/>
          </p:cNvSpPr>
          <p:nvPr>
            <p:ph type="sldNum" sz="quarter" idx="11"/>
          </p:nvPr>
        </p:nvSpPr>
        <p:spPr/>
        <p:txBody>
          <a:bodyPr/>
          <a:lstStyle/>
          <a:p>
            <a:fld id="{89C1BAF3-68F1-4D75-8BC6-95250257FAD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066BDCD-9D7C-42AB-90F2-BD50F39114FB}" type="datetimeFigureOut">
              <a:rPr lang="en-US" smtClean="0"/>
              <a:t>3/20/2014</a:t>
            </a:fld>
            <a:endParaRPr lang="en-US"/>
          </a:p>
        </p:txBody>
      </p:sp>
      <p:sp>
        <p:nvSpPr>
          <p:cNvPr id="8" name="Slide Number Placeholder 7"/>
          <p:cNvSpPr>
            <a:spLocks noGrp="1"/>
          </p:cNvSpPr>
          <p:nvPr>
            <p:ph type="sldNum" sz="quarter" idx="11"/>
          </p:nvPr>
        </p:nvSpPr>
        <p:spPr/>
        <p:txBody>
          <a:bodyPr/>
          <a:lstStyle/>
          <a:p>
            <a:fld id="{89C1BAF3-68F1-4D75-8BC6-95250257FAD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066BDCD-9D7C-42AB-90F2-BD50F39114FB}" type="datetimeFigureOut">
              <a:rPr lang="en-US" smtClean="0"/>
              <a:t>3/20/2014</a:t>
            </a:fld>
            <a:endParaRPr lang="en-US"/>
          </a:p>
        </p:txBody>
      </p:sp>
      <p:sp>
        <p:nvSpPr>
          <p:cNvPr id="19" name="Slide Number Placeholder 18"/>
          <p:cNvSpPr>
            <a:spLocks noGrp="1"/>
          </p:cNvSpPr>
          <p:nvPr>
            <p:ph type="sldNum" sz="quarter" idx="16"/>
          </p:nvPr>
        </p:nvSpPr>
        <p:spPr/>
        <p:txBody>
          <a:bodyPr/>
          <a:lstStyle/>
          <a:p>
            <a:fld id="{89C1BAF3-68F1-4D75-8BC6-95250257FAD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066BDCD-9D7C-42AB-90F2-BD50F39114FB}" type="datetimeFigureOut">
              <a:rPr lang="en-US" smtClean="0"/>
              <a:t>3/20/2014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89C1BAF3-68F1-4D75-8BC6-95250257FAD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066BDCD-9D7C-42AB-90F2-BD50F39114FB}" type="datetimeFigureOut">
              <a:rPr lang="en-US" smtClean="0"/>
              <a:t>3/20/2014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89C1BAF3-68F1-4D75-8BC6-95250257FAD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2286000"/>
            <a:ext cx="5391150" cy="1321307"/>
          </a:xfrm>
          <a:prstGeom prst="rect">
            <a:avLst/>
          </a:prstGeom>
          <a:solidFill>
            <a:schemeClr val="tx1"/>
          </a:solidFill>
          <a:ln w="28575" cmpd="dbl">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31637"/>
          <a:stretch/>
        </p:blipFill>
        <p:spPr>
          <a:xfrm>
            <a:off x="5029200" y="2380464"/>
            <a:ext cx="2028825" cy="1226843"/>
          </a:xfrm>
          <a:prstGeom prst="rect">
            <a:avLst/>
          </a:prstGeom>
        </p:spPr>
      </p:pic>
      <p:sp>
        <p:nvSpPr>
          <p:cNvPr id="8" name="TextBox 7"/>
          <p:cNvSpPr txBox="1"/>
          <p:nvPr/>
        </p:nvSpPr>
        <p:spPr>
          <a:xfrm>
            <a:off x="1970314" y="2393078"/>
            <a:ext cx="4419600" cy="707886"/>
          </a:xfrm>
          <a:prstGeom prst="rect">
            <a:avLst/>
          </a:prstGeom>
          <a:noFill/>
        </p:spPr>
        <p:txBody>
          <a:bodyPr wrap="square" rtlCol="0">
            <a:spAutoFit/>
          </a:bodyPr>
          <a:lstStyle/>
          <a:p>
            <a:pPr algn="ctr"/>
            <a:r>
              <a:rPr lang="en-US" sz="2000" b="1" cap="all" dirty="0" smtClean="0">
                <a:solidFill>
                  <a:schemeClr val="bg1"/>
                </a:solidFill>
              </a:rPr>
              <a:t>Did you bring your ethics today?</a:t>
            </a:r>
            <a:endParaRPr lang="en-US" sz="2000" b="1" cap="all" dirty="0">
              <a:solidFill>
                <a:schemeClr val="bg1"/>
              </a:solidFill>
            </a:endParaRPr>
          </a:p>
        </p:txBody>
      </p:sp>
    </p:spTree>
    <p:extLst>
      <p:ext uri="{BB962C8B-B14F-4D97-AF65-F5344CB8AC3E}">
        <p14:creationId xmlns:p14="http://schemas.microsoft.com/office/powerpoint/2010/main" val="31304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dirty="0"/>
              <a:t>The American Apparel clothing company is a vertically integrated clothing company that not only manufactures their clothing but distributes, does retail, and even markets itself in the United States. From employing illegal immigrants to holding meetings in the nude, to even illegally using celebrity endorsements, clothing maker American Apparel has a long history of drawing attention to itself whether it be legal or not</a:t>
            </a:r>
            <a:r>
              <a:rPr lang="en-US" dirty="0" smtClean="0"/>
              <a:t>. </a:t>
            </a:r>
          </a:p>
          <a:p>
            <a:pPr algn="l"/>
            <a:endParaRPr lang="en-US" dirty="0"/>
          </a:p>
          <a:p>
            <a:pPr algn="l"/>
            <a:r>
              <a:rPr lang="en-US" dirty="0" smtClean="0"/>
              <a:t>American </a:t>
            </a:r>
            <a:r>
              <a:rPr lang="en-US" dirty="0"/>
              <a:t>Apparel even tried to draw publicity for the company with intentions to gain more overall sales through all the attention they </a:t>
            </a:r>
            <a:r>
              <a:rPr lang="en-US" dirty="0" smtClean="0"/>
              <a:t>would get through an advertising stunt slandering </a:t>
            </a:r>
            <a:r>
              <a:rPr lang="en-US" dirty="0"/>
              <a:t>Woody Allen, by photo-shopping him onto Lauren Phoenix's(a porn star) magazine spread.</a:t>
            </a:r>
          </a:p>
        </p:txBody>
      </p:sp>
      <p:sp>
        <p:nvSpPr>
          <p:cNvPr id="3" name="Title 2"/>
          <p:cNvSpPr>
            <a:spLocks noGrp="1"/>
          </p:cNvSpPr>
          <p:nvPr>
            <p:ph type="title"/>
          </p:nvPr>
        </p:nvSpPr>
        <p:spPr/>
        <p:txBody>
          <a:bodyPr>
            <a:normAutofit fontScale="90000"/>
          </a:bodyPr>
          <a:lstStyle/>
          <a:p>
            <a:r>
              <a:rPr lang="en-US" dirty="0" smtClean="0"/>
              <a:t>Ethics:  American Apparel</a:t>
            </a:r>
            <a:br>
              <a:rPr lang="en-US" dirty="0" smtClean="0"/>
            </a:br>
            <a:r>
              <a:rPr lang="en-US" b="0" dirty="0" smtClean="0"/>
              <a:t>--advertising, employment, distribution--</a:t>
            </a:r>
            <a:endParaRPr lang="en-US" b="0" dirty="0"/>
          </a:p>
        </p:txBody>
      </p:sp>
      <p:sp>
        <p:nvSpPr>
          <p:cNvPr id="4" name="Title 2"/>
          <p:cNvSpPr txBox="1">
            <a:spLocks/>
          </p:cNvSpPr>
          <p:nvPr/>
        </p:nvSpPr>
        <p:spPr>
          <a:xfrm>
            <a:off x="2133600" y="831273"/>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err="1" smtClean="0"/>
              <a:t>american</a:t>
            </a:r>
            <a:r>
              <a:rPr lang="en-US" dirty="0" smtClean="0"/>
              <a:t> apparel</a:t>
            </a:r>
            <a:br>
              <a:rPr lang="en-US" dirty="0" smtClean="0"/>
            </a:br>
            <a:r>
              <a:rPr lang="en-US" b="0" dirty="0" smtClean="0"/>
              <a:t>--</a:t>
            </a:r>
            <a:r>
              <a:rPr lang="en-US" sz="1400" b="0" dirty="0" smtClean="0"/>
              <a:t>employment, advertising, distribution-</a:t>
            </a:r>
            <a:r>
              <a:rPr lang="en-US" sz="1400" dirty="0" smtClean="0"/>
              <a:t>-</a:t>
            </a:r>
            <a:endParaRPr lang="en-US" sz="1400" dirty="0"/>
          </a:p>
        </p:txBody>
      </p:sp>
    </p:spTree>
    <p:extLst>
      <p:ext uri="{BB962C8B-B14F-4D97-AF65-F5344CB8AC3E}">
        <p14:creationId xmlns:p14="http://schemas.microsoft.com/office/powerpoint/2010/main" val="174253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The University of North Carolina is </a:t>
            </a:r>
            <a:r>
              <a:rPr lang="en-US" dirty="0" smtClean="0"/>
              <a:t>currently (2014) </a:t>
            </a:r>
            <a:r>
              <a:rPr lang="en-US" dirty="0"/>
              <a:t>undergoing an academic fraud scandal with the NCAA which is sparking racial recriminations. This has been brought to the light due to the fact that some student-athletes cannot read past an elementary school level. Carolina officials have admitted that in the mid-1990's the schools African American and Diaspora Studies hosted hundred of phony classes to generate fake grades that kept athletes eligible to play. Although the program has started a rebuilding process, since the former black studies chairman was forced to retire in 2012, it still does not erase the past years where students were encouraged to take pretend classes that did nothing to help them intellectually. The University's administration has put the blame on campus tutor Mary Willingham who has been publicly demonized and one UNC professor was indicted on fraud charges for being paid for a class he did not teach.</a:t>
            </a:r>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university of north </a:t>
            </a:r>
            <a:r>
              <a:rPr lang="en-US" dirty="0" err="1" smtClean="0">
                <a:solidFill>
                  <a:schemeClr val="bg1"/>
                </a:solidFill>
              </a:rPr>
              <a:t>carolina</a:t>
            </a:r>
            <a:r>
              <a:rPr lang="en-US" dirty="0" smtClean="0">
                <a:solidFill>
                  <a:schemeClr val="bg1"/>
                </a:solidFill>
              </a:rPr>
              <a:t/>
            </a:r>
            <a:br>
              <a:rPr lang="en-US" dirty="0" smtClean="0">
                <a:solidFill>
                  <a:schemeClr val="bg1"/>
                </a:solidFill>
              </a:rPr>
            </a:br>
            <a:r>
              <a:rPr lang="en-US" b="0" dirty="0" smtClean="0">
                <a:solidFill>
                  <a:schemeClr val="bg1"/>
                </a:solidFill>
              </a:rPr>
              <a:t>--</a:t>
            </a:r>
            <a:r>
              <a:rPr lang="en-US" sz="1400" b="0" dirty="0" smtClean="0">
                <a:solidFill>
                  <a:schemeClr val="bg1"/>
                </a:solidFill>
              </a:rPr>
              <a:t>academic fraud-</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91235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838200"/>
            <a:ext cx="5029200" cy="914400"/>
          </a:xfrm>
        </p:spPr>
        <p:txBody>
          <a:bodyPr/>
          <a:lstStyle/>
          <a:p>
            <a:r>
              <a:rPr lang="en-US" dirty="0" smtClean="0"/>
              <a:t>And countless others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17049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446733"/>
            <a:ext cx="1688307" cy="168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267200" y="2792748"/>
            <a:ext cx="1905000" cy="73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59097"/>
            <a:ext cx="1933575" cy="112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3653" y="4082507"/>
            <a:ext cx="1512093" cy="200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1730" y="4201243"/>
            <a:ext cx="1814513" cy="119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398" y="4497579"/>
            <a:ext cx="1178977" cy="117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456104"/>
            <a:ext cx="1684735" cy="12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377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3686175" cy="4075176"/>
          </a:xfrm>
        </p:spPr>
        <p:txBody>
          <a:bodyPr>
            <a:normAutofit/>
          </a:bodyPr>
          <a:lstStyle/>
          <a:p>
            <a:pPr algn="l"/>
            <a:endParaRPr lang="en-US" dirty="0"/>
          </a:p>
          <a:p>
            <a:pPr algn="l"/>
            <a:r>
              <a:rPr lang="en-US" dirty="0" smtClean="0"/>
              <a:t>Integrity </a:t>
            </a:r>
            <a:r>
              <a:rPr lang="en-US" dirty="0"/>
              <a:t>means doing the right thing at all times and in all circumstances, whether or not anyone is watching. </a:t>
            </a:r>
            <a:r>
              <a:rPr lang="en-US" dirty="0" smtClean="0"/>
              <a:t> It sometimes takes great courage </a:t>
            </a:r>
            <a:r>
              <a:rPr lang="en-US" dirty="0"/>
              <a:t>to do the </a:t>
            </a:r>
            <a:r>
              <a:rPr lang="en-US" dirty="0" smtClean="0"/>
              <a:t>“right </a:t>
            </a:r>
            <a:r>
              <a:rPr lang="en-US" dirty="0"/>
              <a:t>thing</a:t>
            </a:r>
            <a:r>
              <a:rPr lang="en-US" dirty="0" smtClean="0"/>
              <a:t>,” </a:t>
            </a:r>
            <a:r>
              <a:rPr lang="en-US" dirty="0"/>
              <a:t>no matter </a:t>
            </a:r>
            <a:r>
              <a:rPr lang="en-US" dirty="0" smtClean="0"/>
              <a:t>the consequences.  Building </a:t>
            </a:r>
            <a:r>
              <a:rPr lang="en-US" dirty="0"/>
              <a:t>a reputation of </a:t>
            </a:r>
            <a:r>
              <a:rPr lang="en-US" dirty="0" smtClean="0"/>
              <a:t>integrity can take years, </a:t>
            </a:r>
            <a:r>
              <a:rPr lang="en-US" dirty="0"/>
              <a:t>but </a:t>
            </a:r>
            <a:r>
              <a:rPr lang="en-US" dirty="0" smtClean="0"/>
              <a:t>integrity can be lost in only seconds.  </a:t>
            </a:r>
            <a:endParaRPr lang="en-US" dirty="0"/>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“Success will come and go, but integrity is forever.”   --Forbes</a:t>
            </a:r>
            <a:endParaRPr lang="en-US" sz="1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029" y="2438399"/>
            <a:ext cx="3276600" cy="3249123"/>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8596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143000"/>
          </a:xfrm>
        </p:spPr>
        <p:txBody>
          <a:bodyPr>
            <a:normAutofit/>
          </a:bodyPr>
          <a:lstStyle/>
          <a:p>
            <a:pPr algn="l"/>
            <a:r>
              <a:rPr lang="en-US" dirty="0" smtClean="0"/>
              <a:t>You </a:t>
            </a:r>
            <a:r>
              <a:rPr lang="en-US" dirty="0"/>
              <a:t>are using the company restroom and use up the last roll of toilet paper, or the last piece of paper towel.  Without thought for the needs of the next employee, you go back to work rather than addressing the issue.</a:t>
            </a:r>
            <a:endParaRPr lang="en-US" dirty="0"/>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371600" y="3505200"/>
            <a:ext cx="6705600" cy="2123658"/>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Another employee is waiting at the door and enters after you leave?</a:t>
            </a:r>
          </a:p>
          <a:p>
            <a:endParaRPr lang="en-US" sz="2000" dirty="0"/>
          </a:p>
          <a:p>
            <a:r>
              <a:rPr lang="en-US" sz="2000" dirty="0" smtClean="0"/>
              <a:t>The next employee gets severely injured due to a fall/slip?</a:t>
            </a:r>
            <a:endParaRPr lang="en-US" sz="2000" dirty="0"/>
          </a:p>
        </p:txBody>
      </p:sp>
    </p:spTree>
    <p:extLst>
      <p:ext uri="{BB962C8B-B14F-4D97-AF65-F5344CB8AC3E}">
        <p14:creationId xmlns:p14="http://schemas.microsoft.com/office/powerpoint/2010/main" val="31797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143000"/>
          </a:xfrm>
        </p:spPr>
        <p:txBody>
          <a:bodyPr>
            <a:normAutofit fontScale="92500" lnSpcReduction="10000"/>
          </a:bodyPr>
          <a:lstStyle/>
          <a:p>
            <a:pPr algn="l"/>
            <a:r>
              <a:rPr lang="en-US" dirty="0"/>
              <a:t>You call in sick to your supervisor because after a long and cold winter this is the first nice day at the beginning of spring and you want to go shopping, bike riding, or just be at home to work in prepping your garden.  You want to be anywhere but work on this beautiful day.</a:t>
            </a:r>
            <a:endParaRPr lang="en-US" dirty="0"/>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371600" y="3581400"/>
            <a:ext cx="6705600" cy="2431435"/>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The business was robbed and the employee who replaced you was killed?</a:t>
            </a:r>
          </a:p>
          <a:p>
            <a:endParaRPr lang="en-US" sz="2000" dirty="0"/>
          </a:p>
          <a:p>
            <a:r>
              <a:rPr lang="en-US" sz="2000" dirty="0" smtClean="0"/>
              <a:t>That was the day the boss decided to handout airplane tickets to a free vacation in Hawaii?</a:t>
            </a:r>
            <a:endParaRPr lang="en-US" sz="2000" dirty="0"/>
          </a:p>
        </p:txBody>
      </p:sp>
    </p:spTree>
    <p:extLst>
      <p:ext uri="{BB962C8B-B14F-4D97-AF65-F5344CB8AC3E}">
        <p14:creationId xmlns:p14="http://schemas.microsoft.com/office/powerpoint/2010/main" val="20451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143000"/>
          </a:xfrm>
        </p:spPr>
        <p:txBody>
          <a:bodyPr>
            <a:normAutofit/>
          </a:bodyPr>
          <a:lstStyle/>
          <a:p>
            <a:pPr lvl="0" algn="l"/>
            <a:r>
              <a:rPr lang="en-US" dirty="0"/>
              <a:t>You place your dirty cup in the lunchroom sink.  With a guilty glance around the room, you find no one watching and quickly leave the lunchroom.</a:t>
            </a:r>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371600" y="3429000"/>
            <a:ext cx="6705600" cy="2739211"/>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The boss enters the lunchroom with guests and later fires the secretary/receptionist for not keeping the area clean and presentable?</a:t>
            </a:r>
          </a:p>
          <a:p>
            <a:endParaRPr lang="en-US" sz="2000" dirty="0"/>
          </a:p>
          <a:p>
            <a:r>
              <a:rPr lang="en-US" sz="2000" dirty="0" smtClean="0"/>
              <a:t>Health and Safety has conducted a surprise inspection and the company now has to pay a large fine for unsafe eating areas?</a:t>
            </a:r>
            <a:endParaRPr lang="en-US" sz="2000" dirty="0"/>
          </a:p>
        </p:txBody>
      </p:sp>
    </p:spTree>
    <p:extLst>
      <p:ext uri="{BB962C8B-B14F-4D97-AF65-F5344CB8AC3E}">
        <p14:creationId xmlns:p14="http://schemas.microsoft.com/office/powerpoint/2010/main" val="23010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143000"/>
          </a:xfrm>
        </p:spPr>
        <p:txBody>
          <a:bodyPr>
            <a:normAutofit fontScale="92500" lnSpcReduction="10000"/>
          </a:bodyPr>
          <a:lstStyle/>
          <a:p>
            <a:pPr lvl="0" algn="l"/>
            <a:r>
              <a:rPr lang="en-US" dirty="0"/>
              <a:t>Your company sponsors events, activities, or lunches and you sign up to attend and fail to show.  Conversely, you fail to sign up and show up anyway.  You make the behavior worse when you say that you took the appropriate actions so someone else must have screwed up.</a:t>
            </a:r>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349829" y="3505200"/>
            <a:ext cx="6705600" cy="2739211"/>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The event coordinator is fired for putting the company in a bad situation when not enough seats/food is available?</a:t>
            </a:r>
          </a:p>
          <a:p>
            <a:endParaRPr lang="en-US" sz="2000" dirty="0"/>
          </a:p>
          <a:p>
            <a:r>
              <a:rPr lang="en-US" sz="2000" dirty="0" smtClean="0"/>
              <a:t>As a result of your failure to attend, and perform your assigned duty, audio equipment was not properly set up and the event was delayed over an hour?</a:t>
            </a:r>
            <a:endParaRPr lang="en-US" sz="2000" dirty="0"/>
          </a:p>
        </p:txBody>
      </p:sp>
    </p:spTree>
    <p:extLst>
      <p:ext uri="{BB962C8B-B14F-4D97-AF65-F5344CB8AC3E}">
        <p14:creationId xmlns:p14="http://schemas.microsoft.com/office/powerpoint/2010/main" val="125163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143000"/>
          </a:xfrm>
        </p:spPr>
        <p:txBody>
          <a:bodyPr>
            <a:normAutofit/>
          </a:bodyPr>
          <a:lstStyle/>
          <a:p>
            <a:pPr lvl="0" algn="l"/>
            <a:r>
              <a:rPr lang="en-US" dirty="0"/>
              <a:t>You hoard supplies in your desk drawer so you won’t run out while other employees go without supplies they need to do their work.</a:t>
            </a:r>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295400" y="3200400"/>
            <a:ext cx="6705600" cy="2739211"/>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The supply budget has been depleted for the financial term and other employees have had to purchase office supplies with their own money?</a:t>
            </a:r>
          </a:p>
          <a:p>
            <a:endParaRPr lang="en-US" sz="2000" dirty="0"/>
          </a:p>
          <a:p>
            <a:r>
              <a:rPr lang="en-US" sz="2000" dirty="0" smtClean="0"/>
              <a:t>You call in sick and the person assigned to your desk finds your hoard and shows the boss?</a:t>
            </a:r>
            <a:endParaRPr lang="en-US" sz="2000" dirty="0"/>
          </a:p>
        </p:txBody>
      </p:sp>
    </p:spTree>
    <p:extLst>
      <p:ext uri="{BB962C8B-B14F-4D97-AF65-F5344CB8AC3E}">
        <p14:creationId xmlns:p14="http://schemas.microsoft.com/office/powerpoint/2010/main" val="38875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7772400" cy="1545771"/>
          </a:xfrm>
        </p:spPr>
        <p:txBody>
          <a:bodyPr>
            <a:noAutofit/>
          </a:bodyPr>
          <a:lstStyle/>
          <a:p>
            <a:pPr lvl="0" algn="l"/>
            <a:r>
              <a:rPr lang="en-US" sz="1800" dirty="0"/>
              <a:t>Two team members are discussing another team member’s failure to perform to their standards.  They are talking critically about the individual’s lack of skill and imagination.  They are criticizing the employee’s follow through efforts and his production results.  You are in a nearby room and hear the conversation.  You hear them make a decision to report their feelings to the boss. </a:t>
            </a:r>
          </a:p>
        </p:txBody>
      </p:sp>
      <p:sp>
        <p:nvSpPr>
          <p:cNvPr id="5" name="Title 2"/>
          <p:cNvSpPr txBox="1">
            <a:spLocks noGrp="1"/>
          </p:cNvSpPr>
          <p:nvPr>
            <p:ph type="title"/>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--Workplace examples--</a:t>
            </a:r>
            <a:endParaRPr lang="en-US" sz="1400" dirty="0">
              <a:solidFill>
                <a:schemeClr val="bg1"/>
              </a:solidFill>
            </a:endParaRPr>
          </a:p>
        </p:txBody>
      </p:sp>
      <p:sp>
        <p:nvSpPr>
          <p:cNvPr id="3" name="TextBox 2"/>
          <p:cNvSpPr txBox="1"/>
          <p:nvPr/>
        </p:nvSpPr>
        <p:spPr>
          <a:xfrm>
            <a:off x="1371600" y="3755571"/>
            <a:ext cx="6705600" cy="2431435"/>
          </a:xfrm>
          <a:prstGeom prst="rect">
            <a:avLst/>
          </a:prstGeom>
          <a:noFill/>
        </p:spPr>
        <p:txBody>
          <a:bodyPr wrap="square" rtlCol="0">
            <a:spAutoFit/>
          </a:bodyPr>
          <a:lstStyle/>
          <a:p>
            <a:r>
              <a:rPr lang="en-US" sz="3200" dirty="0" smtClean="0">
                <a:solidFill>
                  <a:srgbClr val="C00000"/>
                </a:solidFill>
              </a:rPr>
              <a:t>What If . . .</a:t>
            </a:r>
          </a:p>
          <a:p>
            <a:endParaRPr lang="en-US" sz="2000" dirty="0"/>
          </a:p>
          <a:p>
            <a:r>
              <a:rPr lang="en-US" sz="2000" dirty="0" smtClean="0"/>
              <a:t>That employee has a terminal illness that you and the boss are aware of?</a:t>
            </a:r>
          </a:p>
          <a:p>
            <a:endParaRPr lang="en-US" sz="2000" dirty="0"/>
          </a:p>
          <a:p>
            <a:r>
              <a:rPr lang="en-US" sz="2000" dirty="0" smtClean="0"/>
              <a:t>The boss discovers that you overheard the critical conversation and did nothing?</a:t>
            </a:r>
            <a:endParaRPr lang="en-US" sz="2000" dirty="0"/>
          </a:p>
        </p:txBody>
      </p:sp>
    </p:spTree>
    <p:extLst>
      <p:ext uri="{BB962C8B-B14F-4D97-AF65-F5344CB8AC3E}">
        <p14:creationId xmlns:p14="http://schemas.microsoft.com/office/powerpoint/2010/main" val="87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b="1" dirty="0" smtClean="0">
                <a:solidFill>
                  <a:srgbClr val="C00000"/>
                </a:solidFill>
              </a:rPr>
              <a:t>Code</a:t>
            </a:r>
            <a:r>
              <a:rPr lang="en-US" dirty="0" smtClean="0"/>
              <a:t> refers to the expected conduct or the overall levels of acceptable behavior within a specified group.  Basically, the rules that the group agrees to abide by.  It is a way for businesses and non-profits alike to hold individuals accountable for personal actions.  Both lawful and unlawful groups have a code to follow.</a:t>
            </a:r>
          </a:p>
          <a:p>
            <a:pPr algn="l"/>
            <a:endParaRPr lang="en-US" dirty="0"/>
          </a:p>
        </p:txBody>
      </p:sp>
      <p:sp>
        <p:nvSpPr>
          <p:cNvPr id="3" name="Title 2"/>
          <p:cNvSpPr>
            <a:spLocks noGrp="1"/>
          </p:cNvSpPr>
          <p:nvPr>
            <p:ph type="title"/>
          </p:nvPr>
        </p:nvSpPr>
        <p:spPr>
          <a:xfrm>
            <a:off x="2209800" y="838200"/>
            <a:ext cx="5029200" cy="914400"/>
          </a:xfrm>
        </p:spPr>
        <p:txBody>
          <a:bodyPr/>
          <a:lstStyle/>
          <a:p>
            <a:r>
              <a:rPr lang="en-US" dirty="0" smtClean="0"/>
              <a:t>Code</a:t>
            </a:r>
            <a:endParaRPr lang="en-US" dirty="0"/>
          </a:p>
        </p:txBody>
      </p:sp>
    </p:spTree>
    <p:extLst>
      <p:ext uri="{BB962C8B-B14F-4D97-AF65-F5344CB8AC3E}">
        <p14:creationId xmlns:p14="http://schemas.microsoft.com/office/powerpoint/2010/main" val="3120008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p:nvPr>
        </p:nvSpPr>
        <p:spPr>
          <a:xfrm>
            <a:off x="1295400" y="838200"/>
            <a:ext cx="6629400" cy="42672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1295400"/>
            <a:ext cx="5376072" cy="3505200"/>
          </a:xfrm>
        </p:spPr>
      </p:pic>
    </p:spTree>
    <p:extLst>
      <p:ext uri="{BB962C8B-B14F-4D97-AF65-F5344CB8AC3E}">
        <p14:creationId xmlns:p14="http://schemas.microsoft.com/office/powerpoint/2010/main" val="135906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b="1" dirty="0">
                <a:solidFill>
                  <a:srgbClr val="C00000"/>
                </a:solidFill>
              </a:rPr>
              <a:t>Ethics</a:t>
            </a:r>
            <a:r>
              <a:rPr lang="en-US" dirty="0"/>
              <a:t> refers to the morality or </a:t>
            </a:r>
            <a:r>
              <a:rPr lang="en-US" b="1" dirty="0">
                <a:solidFill>
                  <a:srgbClr val="C00000"/>
                </a:solidFill>
              </a:rPr>
              <a:t>integrity</a:t>
            </a:r>
            <a:r>
              <a:rPr lang="en-US" dirty="0"/>
              <a:t> of an individual or group.  </a:t>
            </a:r>
            <a:r>
              <a:rPr lang="en-US" dirty="0" smtClean="0"/>
              <a:t>Ethics are </a:t>
            </a:r>
            <a:r>
              <a:rPr lang="en-US" dirty="0"/>
              <a:t>a system of ideas and beliefs about what is considered to be right and wrong.  These “moral principles” often follow the outline of the “Golden Rule.”  </a:t>
            </a:r>
            <a:endParaRPr lang="en-US" dirty="0" smtClean="0"/>
          </a:p>
          <a:p>
            <a:pPr algn="l"/>
            <a:endParaRPr lang="en-US" dirty="0"/>
          </a:p>
          <a:p>
            <a:pPr algn="l"/>
            <a:r>
              <a:rPr lang="en-US" dirty="0" smtClean="0"/>
              <a:t>Morality and integrity are internal concepts and what is considered to </a:t>
            </a:r>
            <a:r>
              <a:rPr lang="en-US" dirty="0"/>
              <a:t>be moral and ethical to one individual, may not </a:t>
            </a:r>
            <a:r>
              <a:rPr lang="en-US" dirty="0" smtClean="0"/>
              <a:t>be moral and ethical to </a:t>
            </a:r>
            <a:r>
              <a:rPr lang="en-US" dirty="0"/>
              <a:t>another</a:t>
            </a:r>
            <a:r>
              <a:rPr lang="en-US" dirty="0" smtClean="0"/>
              <a:t>.  But “groups” of individuals tend to adopt a system or “code.”</a:t>
            </a:r>
            <a:endParaRPr lang="en-US" dirty="0"/>
          </a:p>
          <a:p>
            <a:pPr algn="l"/>
            <a:endParaRPr lang="en-US" dirty="0"/>
          </a:p>
        </p:txBody>
      </p:sp>
      <p:sp>
        <p:nvSpPr>
          <p:cNvPr id="3" name="Title 2"/>
          <p:cNvSpPr>
            <a:spLocks noGrp="1"/>
          </p:cNvSpPr>
          <p:nvPr>
            <p:ph type="title"/>
          </p:nvPr>
        </p:nvSpPr>
        <p:spPr>
          <a:xfrm>
            <a:off x="1981200" y="838200"/>
            <a:ext cx="5029200" cy="914400"/>
          </a:xfrm>
        </p:spPr>
        <p:txBody>
          <a:bodyPr/>
          <a:lstStyle/>
          <a:p>
            <a:r>
              <a:rPr lang="en-US" dirty="0" smtClean="0"/>
              <a:t>ethics</a:t>
            </a:r>
            <a:endParaRPr lang="en-US" dirty="0"/>
          </a:p>
        </p:txBody>
      </p:sp>
    </p:spTree>
    <p:extLst>
      <p:ext uri="{BB962C8B-B14F-4D97-AF65-F5344CB8AC3E}">
        <p14:creationId xmlns:p14="http://schemas.microsoft.com/office/powerpoint/2010/main" val="304266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So what then is a Code of Ethics and how does this relate to business?  </a:t>
            </a:r>
          </a:p>
          <a:p>
            <a:pPr algn="l"/>
            <a:endParaRPr lang="en-US" dirty="0"/>
          </a:p>
          <a:p>
            <a:pPr algn="l"/>
            <a:r>
              <a:rPr lang="en-US" dirty="0" smtClean="0"/>
              <a:t>A code of ethics related to business is a group of rules about what is considered to be right, wrong, and acceptable behavior within a “public” context.  Specifically, these are rules about behavior, communication, dress, and overall expectations for employees that will allow people from various backgrounds and belief systems to work harmoniously together and be productive for the company.</a:t>
            </a:r>
            <a:endParaRPr lang="en-US" dirty="0"/>
          </a:p>
        </p:txBody>
      </p:sp>
      <p:sp>
        <p:nvSpPr>
          <p:cNvPr id="3" name="Title 2"/>
          <p:cNvSpPr>
            <a:spLocks noGrp="1"/>
          </p:cNvSpPr>
          <p:nvPr>
            <p:ph type="title"/>
          </p:nvPr>
        </p:nvSpPr>
        <p:spPr>
          <a:xfrm>
            <a:off x="2133600" y="838200"/>
            <a:ext cx="5029200" cy="914400"/>
          </a:xfrm>
        </p:spPr>
        <p:txBody>
          <a:bodyPr/>
          <a:lstStyle/>
          <a:p>
            <a:r>
              <a:rPr lang="en-US" dirty="0" smtClean="0"/>
              <a:t>What is a “code of ethics”?</a:t>
            </a:r>
            <a:endParaRPr lang="en-US" dirty="0"/>
          </a:p>
        </p:txBody>
      </p:sp>
    </p:spTree>
    <p:extLst>
      <p:ext uri="{BB962C8B-B14F-4D97-AF65-F5344CB8AC3E}">
        <p14:creationId xmlns:p14="http://schemas.microsoft.com/office/powerpoint/2010/main" val="24808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874776"/>
          </a:xfrm>
        </p:spPr>
        <p:txBody>
          <a:bodyPr>
            <a:normAutofit/>
          </a:bodyPr>
          <a:lstStyle/>
          <a:p>
            <a:pPr algn="l"/>
            <a:r>
              <a:rPr lang="en-US" dirty="0" smtClean="0"/>
              <a:t>In recent years, businesses have replaced the term “ethics” and “integrity” with “professionalism.”  The reality is they are the same.</a:t>
            </a:r>
          </a:p>
          <a:p>
            <a:pPr algn="l"/>
            <a:endParaRPr lang="en-US" dirty="0" smtClean="0"/>
          </a:p>
          <a:p>
            <a:pPr algn="l"/>
            <a:endParaRPr lang="en-US" dirty="0" smtClean="0"/>
          </a:p>
        </p:txBody>
      </p:sp>
      <p:sp>
        <p:nvSpPr>
          <p:cNvPr id="3" name="Title 2"/>
          <p:cNvSpPr>
            <a:spLocks noGrp="1"/>
          </p:cNvSpPr>
          <p:nvPr>
            <p:ph type="title"/>
          </p:nvPr>
        </p:nvSpPr>
        <p:spPr>
          <a:xfrm>
            <a:off x="2133600" y="838200"/>
            <a:ext cx="5029200" cy="914400"/>
          </a:xfrm>
        </p:spPr>
        <p:txBody>
          <a:bodyPr/>
          <a:lstStyle/>
          <a:p>
            <a:r>
              <a:rPr lang="en-US" dirty="0" smtClean="0"/>
              <a:t>Professionalism</a:t>
            </a:r>
            <a:endParaRPr lang="en-US" dirty="0"/>
          </a:p>
        </p:txBody>
      </p:sp>
      <p:sp>
        <p:nvSpPr>
          <p:cNvPr id="4" name="TextBox 3"/>
          <p:cNvSpPr txBox="1"/>
          <p:nvPr/>
        </p:nvSpPr>
        <p:spPr>
          <a:xfrm>
            <a:off x="495640" y="3048000"/>
            <a:ext cx="5334000" cy="2585323"/>
          </a:xfrm>
          <a:prstGeom prst="rect">
            <a:avLst/>
          </a:prstGeom>
          <a:noFill/>
        </p:spPr>
        <p:txBody>
          <a:bodyPr wrap="square" rtlCol="0">
            <a:spAutoFit/>
          </a:bodyPr>
          <a:lstStyle/>
          <a:p>
            <a:pPr marL="342900" lvl="1" indent="-342900">
              <a:buFont typeface="Arial" panose="020B0604020202020204" pitchFamily="34" charset="0"/>
              <a:buChar char="•"/>
            </a:pPr>
            <a:r>
              <a:rPr lang="en-US" dirty="0"/>
              <a:t>Honesty</a:t>
            </a:r>
          </a:p>
          <a:p>
            <a:pPr marL="342900" lvl="1" indent="-342900">
              <a:buFont typeface="Arial" panose="020B0604020202020204" pitchFamily="34" charset="0"/>
              <a:buChar char="•"/>
            </a:pPr>
            <a:r>
              <a:rPr lang="en-US" dirty="0"/>
              <a:t>Blameless</a:t>
            </a:r>
          </a:p>
          <a:p>
            <a:pPr marL="342900" lvl="1" indent="-342900">
              <a:buFont typeface="Arial" panose="020B0604020202020204" pitchFamily="34" charset="0"/>
              <a:buChar char="•"/>
            </a:pPr>
            <a:r>
              <a:rPr lang="en-US" dirty="0"/>
              <a:t>Courteous/Polite</a:t>
            </a:r>
          </a:p>
          <a:p>
            <a:pPr marL="342900" lvl="1" indent="-342900">
              <a:buFont typeface="Arial" panose="020B0604020202020204" pitchFamily="34" charset="0"/>
              <a:buChar char="•"/>
            </a:pPr>
            <a:r>
              <a:rPr lang="en-US" dirty="0"/>
              <a:t>Maturity</a:t>
            </a:r>
          </a:p>
          <a:p>
            <a:pPr marL="342900" lvl="1" indent="-342900">
              <a:buFont typeface="Arial" panose="020B0604020202020204" pitchFamily="34" charset="0"/>
              <a:buChar char="•"/>
            </a:pPr>
            <a:r>
              <a:rPr lang="en-US" dirty="0"/>
              <a:t>Responsible/Dependable</a:t>
            </a:r>
          </a:p>
          <a:p>
            <a:pPr marL="342900" lvl="1" indent="-342900">
              <a:buFont typeface="Arial" panose="020B0604020202020204" pitchFamily="34" charset="0"/>
              <a:buChar char="•"/>
            </a:pPr>
            <a:r>
              <a:rPr lang="en-US" dirty="0"/>
              <a:t>Good Judgment</a:t>
            </a:r>
          </a:p>
          <a:p>
            <a:pPr marL="342900" lvl="1" indent="-342900">
              <a:buFont typeface="Arial" panose="020B0604020202020204" pitchFamily="34" charset="0"/>
              <a:buChar char="•"/>
            </a:pPr>
            <a:r>
              <a:rPr lang="en-US" dirty="0"/>
              <a:t>Cleanly/Organized</a:t>
            </a:r>
          </a:p>
          <a:p>
            <a:pPr marL="342900" lvl="1" indent="-342900">
              <a:buFont typeface="Arial" panose="020B0604020202020204" pitchFamily="34" charset="0"/>
              <a:buChar char="•"/>
            </a:pPr>
            <a:r>
              <a:rPr lang="en-US" dirty="0"/>
              <a:t>Optimistic/Enthusiastic </a:t>
            </a:r>
            <a:endParaRPr lang="en-US" dirty="0" smtClean="0"/>
          </a:p>
          <a:p>
            <a:pPr marL="342900" lvl="1" indent="-342900">
              <a:buFont typeface="Arial" panose="020B0604020202020204" pitchFamily="34" charset="0"/>
              <a:buChar char="•"/>
            </a:pPr>
            <a:r>
              <a:rPr lang="en-US" dirty="0" smtClean="0"/>
              <a:t>Prompt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48000"/>
            <a:ext cx="5075985" cy="2614901"/>
          </a:xfrm>
          <a:prstGeom prst="rect">
            <a:avLst/>
          </a:prstGeom>
        </p:spPr>
      </p:pic>
    </p:spTree>
    <p:extLst>
      <p:ext uri="{BB962C8B-B14F-4D97-AF65-F5344CB8AC3E}">
        <p14:creationId xmlns:p14="http://schemas.microsoft.com/office/powerpoint/2010/main" val="2198363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That said, can an individual, business, or corporation lose their integrity or “professionalism”?  Or, is it just diminished, but not lost?  </a:t>
            </a:r>
          </a:p>
          <a:p>
            <a:pPr algn="l"/>
            <a:endParaRPr lang="en-US" dirty="0"/>
          </a:p>
          <a:p>
            <a:pPr algn="l"/>
            <a:r>
              <a:rPr lang="en-US" dirty="0" smtClean="0"/>
              <a:t>Think about companies and individuals that have been in current news stories after showing a lack of integrity or “professionalism.”  Examples:</a:t>
            </a:r>
          </a:p>
          <a:p>
            <a:pPr marL="342900" indent="-342900" algn="l">
              <a:buFont typeface="Arial" panose="020B0604020202020204" pitchFamily="34" charset="0"/>
              <a:buChar char="•"/>
            </a:pPr>
            <a:r>
              <a:rPr lang="en-US" dirty="0" smtClean="0"/>
              <a:t>Toyota</a:t>
            </a:r>
          </a:p>
          <a:p>
            <a:pPr marL="342900" indent="-342900" algn="l">
              <a:buFont typeface="Arial" panose="020B0604020202020204" pitchFamily="34" charset="0"/>
              <a:buChar char="•"/>
            </a:pPr>
            <a:r>
              <a:rPr lang="en-US" dirty="0" smtClean="0"/>
              <a:t>GM</a:t>
            </a:r>
          </a:p>
          <a:p>
            <a:pPr marL="342900" indent="-342900" algn="l">
              <a:buFont typeface="Arial" panose="020B0604020202020204" pitchFamily="34" charset="0"/>
              <a:buChar char="•"/>
            </a:pPr>
            <a:r>
              <a:rPr lang="en-US" dirty="0" smtClean="0"/>
              <a:t>Penn State</a:t>
            </a:r>
          </a:p>
          <a:p>
            <a:pPr marL="342900" indent="-342900" algn="l">
              <a:buFont typeface="Arial" panose="020B0604020202020204" pitchFamily="34" charset="0"/>
              <a:buChar char="•"/>
            </a:pPr>
            <a:r>
              <a:rPr lang="en-US" dirty="0" smtClean="0"/>
              <a:t>Microsoft</a:t>
            </a:r>
          </a:p>
          <a:p>
            <a:pPr marL="342900" indent="-342900" algn="l">
              <a:buFont typeface="Arial" panose="020B0604020202020204" pitchFamily="34" charset="0"/>
              <a:buChar char="•"/>
            </a:pPr>
            <a:r>
              <a:rPr lang="en-US" dirty="0" smtClean="0"/>
              <a:t>Privacy and government</a:t>
            </a:r>
          </a:p>
          <a:p>
            <a:pPr marL="342900" indent="-342900" algn="l">
              <a:buFont typeface="Arial" panose="020B0604020202020204" pitchFamily="34" charset="0"/>
              <a:buChar char="•"/>
            </a:pPr>
            <a:r>
              <a:rPr lang="en-US" dirty="0" smtClean="0"/>
              <a:t>One World Trade Center-security breach</a:t>
            </a:r>
          </a:p>
          <a:p>
            <a:pPr algn="l"/>
            <a:endParaRPr lang="en-US" dirty="0"/>
          </a:p>
        </p:txBody>
      </p:sp>
      <p:sp>
        <p:nvSpPr>
          <p:cNvPr id="3" name="Title 2"/>
          <p:cNvSpPr>
            <a:spLocks noGrp="1"/>
          </p:cNvSpPr>
          <p:nvPr>
            <p:ph type="title"/>
          </p:nvPr>
        </p:nvSpPr>
        <p:spPr>
          <a:xfrm>
            <a:off x="2133600" y="838200"/>
            <a:ext cx="5105400" cy="914400"/>
          </a:xfrm>
        </p:spPr>
        <p:txBody>
          <a:bodyPr/>
          <a:lstStyle/>
          <a:p>
            <a:r>
              <a:rPr lang="en-US" dirty="0" smtClean="0"/>
              <a:t>What is lost when things go wrong?</a:t>
            </a:r>
            <a:endParaRPr lang="en-US" dirty="0"/>
          </a:p>
        </p:txBody>
      </p:sp>
    </p:spTree>
    <p:extLst>
      <p:ext uri="{BB962C8B-B14F-4D97-AF65-F5344CB8AC3E}">
        <p14:creationId xmlns:p14="http://schemas.microsoft.com/office/powerpoint/2010/main" val="368864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dirty="0"/>
              <a:t>Pfizer is the largest research and development pharmaceutical company in the world. However, the company was involved in a major scandal in 1996, that was not revealed until December 2000, involving an experimental drug trial for </a:t>
            </a:r>
            <a:r>
              <a:rPr lang="en-US" dirty="0" err="1"/>
              <a:t>trovafloxacin</a:t>
            </a:r>
            <a:r>
              <a:rPr lang="en-US" dirty="0"/>
              <a:t> on Nigerian </a:t>
            </a:r>
            <a:r>
              <a:rPr lang="en-US" dirty="0" smtClean="0"/>
              <a:t>children. </a:t>
            </a:r>
          </a:p>
          <a:p>
            <a:pPr algn="l"/>
            <a:endParaRPr lang="en-US" dirty="0"/>
          </a:p>
          <a:p>
            <a:pPr algn="l"/>
            <a:r>
              <a:rPr lang="en-US" dirty="0" smtClean="0"/>
              <a:t>In </a:t>
            </a:r>
            <a:r>
              <a:rPr lang="en-US" dirty="0"/>
              <a:t>the year 1996, there was a large outbreak of cerebrospinal meningitis </a:t>
            </a:r>
            <a:r>
              <a:rPr lang="en-US" dirty="0" smtClean="0"/>
              <a:t>in </a:t>
            </a:r>
            <a:r>
              <a:rPr lang="en-US" dirty="0"/>
              <a:t>Nigeria's Kano district</a:t>
            </a:r>
            <a:r>
              <a:rPr lang="en-US" dirty="0" smtClean="0"/>
              <a:t>. </a:t>
            </a:r>
            <a:r>
              <a:rPr lang="en-US" dirty="0"/>
              <a:t>The company fraudulently provided an approval letter from the Nigerian Ethics Committee in order to start the research in the region. </a:t>
            </a:r>
            <a:r>
              <a:rPr lang="en-US" dirty="0" smtClean="0"/>
              <a:t>Pfizer </a:t>
            </a:r>
            <a:r>
              <a:rPr lang="en-US" dirty="0"/>
              <a:t>often did not inform the parents that they were submitting their child for an experimental drug trial or that </a:t>
            </a:r>
            <a:r>
              <a:rPr lang="en-US" dirty="0" err="1"/>
              <a:t>Trovan</a:t>
            </a:r>
            <a:r>
              <a:rPr lang="en-US" dirty="0"/>
              <a:t> had never been tested on children </a:t>
            </a:r>
            <a:r>
              <a:rPr lang="en-US" dirty="0" smtClean="0"/>
              <a:t>before.  In this trial about </a:t>
            </a:r>
            <a:r>
              <a:rPr lang="en-US" dirty="0"/>
              <a:t>200 children were tested; the results ended with five deaths and multiple severely disabled children.</a:t>
            </a:r>
          </a:p>
        </p:txBody>
      </p:sp>
      <p:sp>
        <p:nvSpPr>
          <p:cNvPr id="3" name="Title 2"/>
          <p:cNvSpPr>
            <a:spLocks noGrp="1"/>
          </p:cNvSpPr>
          <p:nvPr>
            <p:ph type="title"/>
          </p:nvPr>
        </p:nvSpPr>
        <p:spPr>
          <a:xfrm>
            <a:off x="2057400" y="838200"/>
            <a:ext cx="5029200" cy="914400"/>
          </a:xfrm>
        </p:spPr>
        <p:txBody>
          <a:bodyPr/>
          <a:lstStyle/>
          <a:p>
            <a:r>
              <a:rPr lang="en-US" dirty="0" smtClean="0"/>
              <a:t>Pfizer</a:t>
            </a:r>
            <a:br>
              <a:rPr lang="en-US" dirty="0" smtClean="0"/>
            </a:br>
            <a:r>
              <a:rPr lang="en-US" b="0" dirty="0" smtClean="0"/>
              <a:t>--</a:t>
            </a:r>
            <a:r>
              <a:rPr lang="en-US" sz="1400" b="0" dirty="0" err="1" smtClean="0"/>
              <a:t>Trovafloxacin</a:t>
            </a:r>
            <a:r>
              <a:rPr lang="en-US" sz="1400" b="0" dirty="0" smtClean="0"/>
              <a:t>-</a:t>
            </a:r>
            <a:r>
              <a:rPr lang="en-US" sz="1400" dirty="0" smtClean="0"/>
              <a:t>-</a:t>
            </a:r>
            <a:endParaRPr lang="en-US" sz="1400" dirty="0"/>
          </a:p>
        </p:txBody>
      </p:sp>
    </p:spTree>
    <p:extLst>
      <p:ext uri="{BB962C8B-B14F-4D97-AF65-F5344CB8AC3E}">
        <p14:creationId xmlns:p14="http://schemas.microsoft.com/office/powerpoint/2010/main" val="287677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In 2009, The Campaign for Safe Cosmetics discovered that Johnson &amp; Johnson manufactured their baby products with the ingredients quaternion-15 and 1, 4-dioxane, </a:t>
            </a:r>
            <a:r>
              <a:rPr lang="en-US" dirty="0" smtClean="0"/>
              <a:t>which, when combined, releases </a:t>
            </a:r>
            <a:r>
              <a:rPr lang="en-US" dirty="0"/>
              <a:t>formaldehyde.  </a:t>
            </a:r>
            <a:endParaRPr lang="en-US" dirty="0" smtClean="0"/>
          </a:p>
          <a:p>
            <a:pPr algn="l"/>
            <a:endParaRPr lang="en-US" dirty="0"/>
          </a:p>
          <a:p>
            <a:pPr algn="l"/>
            <a:r>
              <a:rPr lang="en-US" dirty="0" smtClean="0"/>
              <a:t>Formaldehyde </a:t>
            </a:r>
            <a:r>
              <a:rPr lang="en-US" dirty="0"/>
              <a:t>in high levels is </a:t>
            </a:r>
            <a:r>
              <a:rPr lang="en-US" b="1" dirty="0"/>
              <a:t>known</a:t>
            </a:r>
            <a:r>
              <a:rPr lang="en-US" dirty="0"/>
              <a:t> to cause cancer.  </a:t>
            </a:r>
            <a:r>
              <a:rPr lang="en-US" dirty="0" smtClean="0"/>
              <a:t>Johnson &amp; </a:t>
            </a:r>
            <a:r>
              <a:rPr lang="en-US" dirty="0"/>
              <a:t>Johnson failed to respect their customers by not informing them about the new, hazardous chemicals being put in their products. </a:t>
            </a:r>
            <a:r>
              <a:rPr lang="en-US" dirty="0" smtClean="0"/>
              <a:t>Johnson </a:t>
            </a:r>
            <a:r>
              <a:rPr lang="en-US" dirty="0"/>
              <a:t>&amp; </a:t>
            </a:r>
            <a:r>
              <a:rPr lang="en-US" dirty="0" smtClean="0"/>
              <a:t>Johnson attempted to maximize </a:t>
            </a:r>
            <a:r>
              <a:rPr lang="en-US" dirty="0"/>
              <a:t>profits with cheaper products with tainted </a:t>
            </a:r>
            <a:r>
              <a:rPr lang="en-US" dirty="0" smtClean="0"/>
              <a:t>chemicals.  After </a:t>
            </a:r>
            <a:r>
              <a:rPr lang="en-US" dirty="0"/>
              <a:t>consumers found out that their products could possibly cause cancer, they distrusted the Johnson &amp; Johnson name.  Profits declined and their reputation was tarnished.</a:t>
            </a:r>
          </a:p>
        </p:txBody>
      </p:sp>
      <p:sp>
        <p:nvSpPr>
          <p:cNvPr id="5" name="Title 2"/>
          <p:cNvSpPr>
            <a:spLocks noGrp="1"/>
          </p:cNvSpPr>
          <p:nvPr>
            <p:ph type="title"/>
          </p:nvPr>
        </p:nvSpPr>
        <p:spPr/>
        <p:txBody>
          <a:bodyPr/>
          <a:lstStyle/>
          <a:p>
            <a:r>
              <a:rPr lang="en-US" dirty="0" smtClean="0"/>
              <a:t>Ethics:  Pfizer</a:t>
            </a:r>
            <a:br>
              <a:rPr lang="en-US" dirty="0" smtClean="0"/>
            </a:br>
            <a:r>
              <a:rPr lang="en-US" b="0" dirty="0" smtClean="0"/>
              <a:t>--</a:t>
            </a:r>
            <a:r>
              <a:rPr lang="en-US" sz="1400" b="0" dirty="0" err="1" smtClean="0"/>
              <a:t>Trovafloxacin</a:t>
            </a:r>
            <a:r>
              <a:rPr lang="en-US" sz="1400" b="0" dirty="0" smtClean="0"/>
              <a:t>-</a:t>
            </a:r>
            <a:r>
              <a:rPr lang="en-US" sz="1400" dirty="0" smtClean="0"/>
              <a:t>-</a:t>
            </a:r>
            <a:endParaRPr lang="en-US" sz="1400" dirty="0"/>
          </a:p>
        </p:txBody>
      </p:sp>
      <p:sp>
        <p:nvSpPr>
          <p:cNvPr id="6" name="Title 2"/>
          <p:cNvSpPr txBox="1">
            <a:spLocks/>
          </p:cNvSpPr>
          <p:nvPr/>
        </p:nvSpPr>
        <p:spPr>
          <a:xfrm>
            <a:off x="2057400" y="838200"/>
            <a:ext cx="5029200" cy="91440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smtClean="0"/>
              <a:t>Johnson &amp; Johnson</a:t>
            </a:r>
            <a:br>
              <a:rPr lang="en-US" dirty="0" smtClean="0"/>
            </a:br>
            <a:r>
              <a:rPr lang="en-US" b="0" dirty="0" smtClean="0"/>
              <a:t>--</a:t>
            </a:r>
            <a:r>
              <a:rPr lang="en-US" sz="1400" b="0" dirty="0" smtClean="0"/>
              <a:t>formaldehyde-</a:t>
            </a:r>
            <a:r>
              <a:rPr lang="en-US" sz="1400" dirty="0" smtClean="0"/>
              <a:t>-</a:t>
            </a:r>
            <a:endParaRPr lang="en-US" sz="1400" dirty="0"/>
          </a:p>
        </p:txBody>
      </p:sp>
    </p:spTree>
    <p:extLst>
      <p:ext uri="{BB962C8B-B14F-4D97-AF65-F5344CB8AC3E}">
        <p14:creationId xmlns:p14="http://schemas.microsoft.com/office/powerpoint/2010/main" val="23750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In </a:t>
            </a:r>
            <a:r>
              <a:rPr lang="en-US" dirty="0"/>
              <a:t>2013 PepsiCo had a lawsuit brought against them for their marketing of "Naked Juice".  Marketed and sold as an "all-natural" juice drink the lawsuit brought against PepsiCo took issue with health phrases that did not accurately portray the product.  The lawsuit states that the drink contains Genetically Modified Organisms (GMOs) despite PepsiCo's denial of such claims. Additionally PepsiCo's use of the phrase "all-natural" is seen as misleading since some of the Naked Juice products use some synthetic vitamin boosters and a synthetic fiber additive.  PepsiCo decided to settle the lawsuit with a $9 million settlement fund that allows consumers to get up to $75 with proof of purchase from consuming the Naked Juice products between September 2007 and August 2013.</a:t>
            </a:r>
          </a:p>
        </p:txBody>
      </p:sp>
      <p:sp>
        <p:nvSpPr>
          <p:cNvPr id="3" name="Title 2"/>
          <p:cNvSpPr>
            <a:spLocks noGrp="1"/>
          </p:cNvSpPr>
          <p:nvPr>
            <p:ph type="title"/>
          </p:nvPr>
        </p:nvSpPr>
        <p:spPr>
          <a:xfrm>
            <a:off x="2209800" y="838200"/>
            <a:ext cx="5029200" cy="914400"/>
          </a:xfrm>
        </p:spPr>
        <p:txBody>
          <a:bodyPr/>
          <a:lstStyle/>
          <a:p>
            <a:r>
              <a:rPr lang="en-US" dirty="0" smtClean="0"/>
              <a:t>PepsiCo</a:t>
            </a:r>
            <a:br>
              <a:rPr lang="en-US" dirty="0" smtClean="0"/>
            </a:br>
            <a:r>
              <a:rPr lang="en-US" sz="1600" b="0" dirty="0" smtClean="0"/>
              <a:t>--Naked Juice--</a:t>
            </a:r>
            <a:endParaRPr lang="en-US" sz="1600" b="0" dirty="0"/>
          </a:p>
        </p:txBody>
      </p:sp>
    </p:spTree>
    <p:extLst>
      <p:ext uri="{BB962C8B-B14F-4D97-AF65-F5344CB8AC3E}">
        <p14:creationId xmlns:p14="http://schemas.microsoft.com/office/powerpoint/2010/main" val="1066361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229</TotalTime>
  <Words>1437</Words>
  <Application>Microsoft Office PowerPoint</Application>
  <PresentationFormat>On-screen Show (4:3)</PresentationFormat>
  <Paragraphs>96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PowerPoint Presentation</vt:lpstr>
      <vt:lpstr>Code</vt:lpstr>
      <vt:lpstr>ethics</vt:lpstr>
      <vt:lpstr>What is a “code of ethics”?</vt:lpstr>
      <vt:lpstr>Professionalism</vt:lpstr>
      <vt:lpstr>What is lost when things go wrong?</vt:lpstr>
      <vt:lpstr>Pfizer --Trovafloxacin--</vt:lpstr>
      <vt:lpstr>Ethics:  Pfizer --Trovafloxacin--</vt:lpstr>
      <vt:lpstr>PepsiCo --Naked Juice--</vt:lpstr>
      <vt:lpstr>Ethics:  American Apparel --advertising, employment, distribution--</vt:lpstr>
      <vt:lpstr>university of north carolina --academic fraud--</vt:lpstr>
      <vt:lpstr>And countless others</vt:lpstr>
      <vt:lpstr>“Success will come and go, but integrity is forever.”   --Forbes</vt:lpstr>
      <vt:lpstr>--Workplace examples--</vt:lpstr>
      <vt:lpstr>--Workplace examples--</vt:lpstr>
      <vt:lpstr>--Workplace examples--</vt:lpstr>
      <vt:lpstr>--Workplace examples--</vt:lpstr>
      <vt:lpstr>--Workplace examples--</vt:lpstr>
      <vt:lpstr>--Workplace examples--</vt:lpstr>
      <vt:lpstr>PowerPoint Presentation</vt:lpstr>
    </vt:vector>
  </TitlesOfParts>
  <Company>MTCHS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Riley</dc:creator>
  <cp:lastModifiedBy>Deb</cp:lastModifiedBy>
  <cp:revision>24</cp:revision>
  <dcterms:created xsi:type="dcterms:W3CDTF">2014-03-20T19:49:40Z</dcterms:created>
  <dcterms:modified xsi:type="dcterms:W3CDTF">2014-03-21T00:59:12Z</dcterms:modified>
</cp:coreProperties>
</file>