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1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AD0F-67A3-442D-B3D8-E7B95BD37DDB}" type="datetimeFigureOut">
              <a:rPr lang="en-US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BD5D-BF02-4216-9B64-47DD69D679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7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2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427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13653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16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075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701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5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4E0BF79-FAC6-4A96-8DE1-F7B82E2E1652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6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3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90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9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7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7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64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  <p:sldLayoutId id="214748391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3158" y="2511767"/>
            <a:ext cx="8144134" cy="1373070"/>
          </a:xfrm>
        </p:spPr>
        <p:txBody>
          <a:bodyPr/>
          <a:lstStyle/>
          <a:p>
            <a:r>
              <a:rPr lang="en-US" dirty="0"/>
              <a:t>Vocabulary 3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repeatCount="indefinite" fill="hold" grpId="1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10" y="768865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Dulcet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8225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72008" y="3850837"/>
            <a:ext cx="4771085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Senator Kramer was a political campaigner who could hypnotize an audience with sweet words and </a:t>
            </a:r>
            <a:r>
              <a:rPr lang="en-US" b="1" dirty="0">
                <a:solidFill>
                  <a:schemeClr val="bg1"/>
                </a:solidFill>
              </a:rPr>
              <a:t>DULCET</a:t>
            </a:r>
            <a:r>
              <a:rPr lang="en-US" dirty="0">
                <a:solidFill>
                  <a:schemeClr val="bg1"/>
                </a:solidFill>
              </a:rPr>
              <a:t> tones.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A90148-7A1D-454D-B55F-91CD6C5E5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4470" y="2263126"/>
            <a:ext cx="2381250" cy="1095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4B14AF-3B5E-4820-B0E0-C041B286AC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541" y="1064001"/>
            <a:ext cx="4998535" cy="480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7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21" y="707734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Porcine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8224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26593" y="4078018"/>
            <a:ext cx="4508914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After an around the world cruise, where each meal is a grand feast, Bob and Helen returned home with </a:t>
            </a:r>
            <a:r>
              <a:rPr lang="en-US" b="1" dirty="0">
                <a:solidFill>
                  <a:schemeClr val="bg1"/>
                </a:solidFill>
              </a:rPr>
              <a:t>PORCINE</a:t>
            </a:r>
            <a:r>
              <a:rPr lang="en-US" dirty="0">
                <a:solidFill>
                  <a:schemeClr val="bg1"/>
                </a:solidFill>
              </a:rPr>
              <a:t> figures.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E4EE70-F613-4D52-9FB5-7AAFA8FEA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784" y="2190243"/>
            <a:ext cx="2752725" cy="13525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8C98AA-345C-4FA8-9B6E-4B51C463EC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993" y="1070473"/>
            <a:ext cx="4981632" cy="479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628" y="768865"/>
            <a:ext cx="11219805" cy="990600"/>
          </a:xfrm>
        </p:spPr>
        <p:txBody>
          <a:bodyPr/>
          <a:lstStyle/>
          <a:p>
            <a:pPr algn="l"/>
            <a:r>
              <a:rPr lang="en-US" b="1" dirty="0"/>
              <a:t>Aghast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8775" y="2105259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07285" y="4175820"/>
            <a:ext cx="4500915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Evelyn was beside herself, absolutely </a:t>
            </a:r>
            <a:r>
              <a:rPr lang="en-US" b="1" dirty="0">
                <a:solidFill>
                  <a:schemeClr val="bg1"/>
                </a:solidFill>
              </a:rPr>
              <a:t>AGHAST</a:t>
            </a:r>
            <a:r>
              <a:rPr lang="en-US" dirty="0">
                <a:solidFill>
                  <a:schemeClr val="bg1"/>
                </a:solidFill>
              </a:rPr>
              <a:t> she wasn’t invited to the Twinklers’ tea party.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601324-799E-43F7-8FB5-F48AEA93A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935" y="2171162"/>
            <a:ext cx="2076450" cy="1400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429A2D-B928-4D9F-9E2B-970F3E45F1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531" y="1162407"/>
            <a:ext cx="5008555" cy="46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3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89" y="768865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Beleaguer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984926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1052" y="4069140"/>
            <a:ext cx="4872082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During his last year in office, Richard Nixon was a </a:t>
            </a:r>
            <a:r>
              <a:rPr lang="en-US" b="1" dirty="0">
                <a:solidFill>
                  <a:schemeClr val="bg1"/>
                </a:solidFill>
              </a:rPr>
              <a:t>BELEAGUERED</a:t>
            </a:r>
            <a:r>
              <a:rPr lang="en-US" dirty="0">
                <a:solidFill>
                  <a:schemeClr val="bg1"/>
                </a:solidFill>
              </a:rPr>
              <a:t> president, struggling to fight off the Watergate scandal.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69CF88-28C2-475A-8E5C-DD44A888C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80" y="2333625"/>
            <a:ext cx="2838450" cy="1095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7F0C2D-933B-4EB0-8E1D-C86972C4F7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440" y="1153708"/>
            <a:ext cx="5174738" cy="462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2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77" y="667929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Milieu </a:t>
            </a:r>
            <a:r>
              <a:rPr lang="en-US" dirty="0"/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987564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84224" y="4117823"/>
            <a:ext cx="4353700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New York Stock Exchange is a </a:t>
            </a:r>
            <a:r>
              <a:rPr lang="en-US" b="1" dirty="0">
                <a:solidFill>
                  <a:schemeClr val="bg1"/>
                </a:solidFill>
              </a:rPr>
              <a:t>MILIEU</a:t>
            </a:r>
            <a:r>
              <a:rPr lang="en-US" dirty="0">
                <a:solidFill>
                  <a:schemeClr val="bg1"/>
                </a:solidFill>
              </a:rPr>
              <a:t> of frenzied activity during trading hours.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62AA9C-1812-417B-98B7-DF41AD130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934" y="2334834"/>
            <a:ext cx="2657475" cy="1076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C8249B-47D2-494B-A020-EA3CDC991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841" y="1209735"/>
            <a:ext cx="5063935" cy="451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49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65" y="704161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Histrionic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,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1579" y="2113172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8835" y="4063565"/>
            <a:ext cx="4457968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Everything Michael said was on the swaggering, </a:t>
            </a:r>
            <a:r>
              <a:rPr lang="en-US" b="1" dirty="0">
                <a:solidFill>
                  <a:schemeClr val="bg1"/>
                </a:solidFill>
              </a:rPr>
              <a:t>HISTRIONIC</a:t>
            </a:r>
            <a:r>
              <a:rPr lang="en-US" dirty="0">
                <a:solidFill>
                  <a:schemeClr val="bg1"/>
                </a:solidFill>
              </a:rPr>
              <a:t> side, as if he were the coolest boy in school.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F62F1D-1761-4D58-B66A-828D832D0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952" y="1186530"/>
            <a:ext cx="4969713" cy="4563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15A89BB-735B-46BD-93CE-7934181C8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414" y="2266950"/>
            <a:ext cx="23145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1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600" y="727254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Bludgeon </a:t>
            </a:r>
            <a:r>
              <a:rPr lang="en-US" dirty="0"/>
              <a:t>(N, V)</a:t>
            </a:r>
          </a:p>
        </p:txBody>
      </p:sp>
      <p:sp>
        <p:nvSpPr>
          <p:cNvPr id="3" name="Rectangle 2"/>
          <p:cNvSpPr/>
          <p:nvPr/>
        </p:nvSpPr>
        <p:spPr>
          <a:xfrm>
            <a:off x="998326" y="2185057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8983" y="4102260"/>
            <a:ext cx="4771085" cy="92333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police arrested the lumberjack on suspicion of </a:t>
            </a:r>
            <a:r>
              <a:rPr lang="en-US" b="1" dirty="0">
                <a:solidFill>
                  <a:schemeClr val="bg1"/>
                </a:solidFill>
              </a:rPr>
              <a:t>BLUDGEONING</a:t>
            </a:r>
            <a:r>
              <a:rPr lang="en-US" dirty="0">
                <a:solidFill>
                  <a:schemeClr val="bg1"/>
                </a:solidFill>
              </a:rPr>
              <a:t> a co-worker with an ax handle.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E70D90-61B5-409E-AAEE-BC0D02D73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568" y="2308110"/>
            <a:ext cx="2905125" cy="1285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130847-38AA-47CE-91D2-310A79B84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9871" y="1359335"/>
            <a:ext cx="4991876" cy="421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6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75" y="768865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Arduous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8225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66331" y="3951340"/>
            <a:ext cx="4351393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assignment given the recruits was </a:t>
            </a:r>
            <a:r>
              <a:rPr lang="en-US" b="1" dirty="0">
                <a:solidFill>
                  <a:schemeClr val="bg1"/>
                </a:solidFill>
              </a:rPr>
              <a:t>ARDUOUS</a:t>
            </a:r>
            <a:r>
              <a:rPr lang="en-US" dirty="0">
                <a:solidFill>
                  <a:schemeClr val="bg1"/>
                </a:solidFill>
              </a:rPr>
              <a:t>—twenty miles with full packs in the hot sun.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E3B3EB-1133-446D-B03A-9C4FC8E02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127" y="2250134"/>
            <a:ext cx="2247900" cy="1085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9E1355-3E96-4140-94CB-8CFF601E45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0205" y="1150338"/>
            <a:ext cx="4991207" cy="463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9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10" y="768865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Reminisce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8225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78225" y="4156543"/>
            <a:ext cx="4251927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I am feeling nostalgic, I lie back and listen to the music of the 1970s and </a:t>
            </a:r>
            <a:r>
              <a:rPr lang="en-US" b="1" dirty="0">
                <a:solidFill>
                  <a:schemeClr val="bg1"/>
                </a:solidFill>
              </a:rPr>
              <a:t>REMINISCE</a:t>
            </a:r>
            <a:r>
              <a:rPr lang="en-US" dirty="0">
                <a:solidFill>
                  <a:schemeClr val="bg1"/>
                </a:solidFill>
              </a:rPr>
              <a:t> about my youth.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A292F2-EC94-4FE2-9D74-66723B722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419" y="2197613"/>
            <a:ext cx="2390775" cy="1381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BEB9EF-07A5-431D-B2F0-9C370F6F12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894" y="1127516"/>
            <a:ext cx="4994381" cy="469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63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66" y="817598"/>
            <a:ext cx="11283950" cy="990600"/>
          </a:xfrm>
        </p:spPr>
        <p:txBody>
          <a:bodyPr/>
          <a:lstStyle/>
          <a:p>
            <a:pPr algn="l"/>
            <a:r>
              <a:rPr lang="en-US" b="1" dirty="0"/>
              <a:t>Entrap </a:t>
            </a:r>
            <a:r>
              <a:rPr lang="en-US" dirty="0"/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994681" y="2122185"/>
            <a:ext cx="4024334" cy="153198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4850" y="4106819"/>
            <a:ext cx="4603997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George was </a:t>
            </a:r>
            <a:r>
              <a:rPr lang="en-US" b="1" dirty="0">
                <a:solidFill>
                  <a:schemeClr val="bg1"/>
                </a:solidFill>
              </a:rPr>
              <a:t>ENTRAPPED</a:t>
            </a:r>
            <a:r>
              <a:rPr lang="en-US" dirty="0">
                <a:solidFill>
                  <a:schemeClr val="bg1"/>
                </a:solidFill>
              </a:rPr>
              <a:t> by a scheme which cost him his bank account and his home as well. </a:t>
            </a:r>
            <a:endParaRPr lang="en-US" dirty="0">
              <a:solidFill>
                <a:schemeClr val="bg1"/>
              </a:solidFill>
              <a:latin typeface="Century Gothic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B0DBC6-31EB-4F87-A324-98E14DE1D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223" y="2314575"/>
            <a:ext cx="2562225" cy="11144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D0213C-1565-474A-874A-283B06B3E1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1019" y="1201703"/>
            <a:ext cx="4929579" cy="453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7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99</TotalTime>
  <Words>249</Words>
  <Application>Microsoft Office PowerPoint</Application>
  <PresentationFormat>Widescreen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Trebuchet MS</vt:lpstr>
      <vt:lpstr>Berlin</vt:lpstr>
      <vt:lpstr>Vocabulary 3</vt:lpstr>
      <vt:lpstr>Aghast (Adj)</vt:lpstr>
      <vt:lpstr>Beleaguer (V)</vt:lpstr>
      <vt:lpstr>Milieu (N)</vt:lpstr>
      <vt:lpstr>Histrionic (Adj, N)</vt:lpstr>
      <vt:lpstr>Bludgeon (N, V)</vt:lpstr>
      <vt:lpstr>Arduous (Adj)</vt:lpstr>
      <vt:lpstr>Reminisce (V)</vt:lpstr>
      <vt:lpstr>Entrap (V)</vt:lpstr>
      <vt:lpstr>Dulcet (Adj)</vt:lpstr>
      <vt:lpstr>Porcine (Adj)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14</cp:revision>
  <dcterms:modified xsi:type="dcterms:W3CDTF">2022-05-03T18:26:10Z</dcterms:modified>
</cp:coreProperties>
</file>